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6858000" cx="12192000"/>
  <p:notesSz cx="6858000" cy="9144000"/>
  <p:embeddedFontLs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OpenSans-bold.fntdata"/><Relationship Id="rId14" Type="http://schemas.openxmlformats.org/officeDocument/2006/relationships/slide" Target="slides/slide10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3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2.xml"/><Relationship Id="rId38" Type="http://schemas.openxmlformats.org/officeDocument/2006/relationships/font" Target="fonts/OpenSans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5" Type="http://schemas.openxmlformats.org/officeDocument/2006/relationships/image" Target="../media/image1.jp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10" Type="http://schemas.openxmlformats.org/officeDocument/2006/relationships/image" Target="../media/image32.png"/><Relationship Id="rId9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Relationship Id="rId8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10" Type="http://schemas.openxmlformats.org/officeDocument/2006/relationships/image" Target="../media/image32.png"/><Relationship Id="rId9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Relationship Id="rId8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93.png"/><Relationship Id="rId7" Type="http://schemas.openxmlformats.org/officeDocument/2006/relationships/image" Target="../media/image66.png"/><Relationship Id="rId8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93.png"/><Relationship Id="rId7" Type="http://schemas.openxmlformats.org/officeDocument/2006/relationships/image" Target="../media/image66.png"/><Relationship Id="rId8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5.png"/><Relationship Id="rId4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png"/><Relationship Id="rId4" Type="http://schemas.openxmlformats.org/officeDocument/2006/relationships/image" Target="../media/image41.png"/><Relationship Id="rId11" Type="http://schemas.openxmlformats.org/officeDocument/2006/relationships/image" Target="../media/image42.png"/><Relationship Id="rId10" Type="http://schemas.openxmlformats.org/officeDocument/2006/relationships/image" Target="../media/image46.png"/><Relationship Id="rId9" Type="http://schemas.openxmlformats.org/officeDocument/2006/relationships/image" Target="../media/image47.png"/><Relationship Id="rId5" Type="http://schemas.openxmlformats.org/officeDocument/2006/relationships/image" Target="../media/image44.png"/><Relationship Id="rId6" Type="http://schemas.openxmlformats.org/officeDocument/2006/relationships/image" Target="../media/image38.png"/><Relationship Id="rId7" Type="http://schemas.openxmlformats.org/officeDocument/2006/relationships/image" Target="../media/image50.png"/><Relationship Id="rId8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88.png"/><Relationship Id="rId6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png"/><Relationship Id="rId4" Type="http://schemas.openxmlformats.org/officeDocument/2006/relationships/image" Target="../media/image6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1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Relationship Id="rId6" Type="http://schemas.openxmlformats.org/officeDocument/2006/relationships/image" Target="../media/image88.png"/><Relationship Id="rId7" Type="http://schemas.openxmlformats.org/officeDocument/2006/relationships/image" Target="../media/image6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Relationship Id="rId11" Type="http://schemas.openxmlformats.org/officeDocument/2006/relationships/image" Target="../media/image100.png"/><Relationship Id="rId10" Type="http://schemas.openxmlformats.org/officeDocument/2006/relationships/image" Target="../media/image112.png"/><Relationship Id="rId12" Type="http://schemas.openxmlformats.org/officeDocument/2006/relationships/image" Target="../media/image76.png"/><Relationship Id="rId9" Type="http://schemas.openxmlformats.org/officeDocument/2006/relationships/image" Target="../media/image72.png"/><Relationship Id="rId5" Type="http://schemas.openxmlformats.org/officeDocument/2006/relationships/image" Target="../media/image71.png"/><Relationship Id="rId6" Type="http://schemas.openxmlformats.org/officeDocument/2006/relationships/image" Target="../media/image68.png"/><Relationship Id="rId7" Type="http://schemas.openxmlformats.org/officeDocument/2006/relationships/image" Target="../media/image74.png"/><Relationship Id="rId8" Type="http://schemas.openxmlformats.org/officeDocument/2006/relationships/image" Target="../media/image7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9.png"/><Relationship Id="rId4" Type="http://schemas.openxmlformats.org/officeDocument/2006/relationships/image" Target="../media/image75.png"/><Relationship Id="rId11" Type="http://schemas.openxmlformats.org/officeDocument/2006/relationships/image" Target="../media/image80.png"/><Relationship Id="rId10" Type="http://schemas.openxmlformats.org/officeDocument/2006/relationships/image" Target="../media/image89.png"/><Relationship Id="rId12" Type="http://schemas.openxmlformats.org/officeDocument/2006/relationships/image" Target="../media/image82.png"/><Relationship Id="rId9" Type="http://schemas.openxmlformats.org/officeDocument/2006/relationships/image" Target="../media/image86.png"/><Relationship Id="rId5" Type="http://schemas.openxmlformats.org/officeDocument/2006/relationships/image" Target="../media/image77.png"/><Relationship Id="rId6" Type="http://schemas.openxmlformats.org/officeDocument/2006/relationships/image" Target="../media/image87.png"/><Relationship Id="rId7" Type="http://schemas.openxmlformats.org/officeDocument/2006/relationships/image" Target="../media/image81.png"/><Relationship Id="rId8" Type="http://schemas.openxmlformats.org/officeDocument/2006/relationships/image" Target="../media/image8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3.png"/><Relationship Id="rId4" Type="http://schemas.openxmlformats.org/officeDocument/2006/relationships/image" Target="../media/image109.png"/><Relationship Id="rId10" Type="http://schemas.openxmlformats.org/officeDocument/2006/relationships/image" Target="../media/image101.png"/><Relationship Id="rId9" Type="http://schemas.openxmlformats.org/officeDocument/2006/relationships/image" Target="../media/image106.png"/><Relationship Id="rId5" Type="http://schemas.openxmlformats.org/officeDocument/2006/relationships/image" Target="../media/image99.png"/><Relationship Id="rId6" Type="http://schemas.openxmlformats.org/officeDocument/2006/relationships/image" Target="../media/image110.png"/><Relationship Id="rId7" Type="http://schemas.openxmlformats.org/officeDocument/2006/relationships/image" Target="../media/image84.png"/><Relationship Id="rId8" Type="http://schemas.openxmlformats.org/officeDocument/2006/relationships/image" Target="../media/image9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7.png"/><Relationship Id="rId4" Type="http://schemas.openxmlformats.org/officeDocument/2006/relationships/image" Target="../media/image98.png"/><Relationship Id="rId5" Type="http://schemas.openxmlformats.org/officeDocument/2006/relationships/image" Target="../media/image109.png"/><Relationship Id="rId6" Type="http://schemas.openxmlformats.org/officeDocument/2006/relationships/image" Target="../media/image10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4.png"/><Relationship Id="rId4" Type="http://schemas.openxmlformats.org/officeDocument/2006/relationships/image" Target="../media/image10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jpg"/><Relationship Id="rId4" Type="http://schemas.openxmlformats.org/officeDocument/2006/relationships/image" Target="../media/image1.jpg"/><Relationship Id="rId5" Type="http://schemas.openxmlformats.org/officeDocument/2006/relationships/image" Target="../media/image7.png"/><Relationship Id="rId6" Type="http://schemas.openxmlformats.org/officeDocument/2006/relationships/image" Target="../media/image10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10" Type="http://schemas.openxmlformats.org/officeDocument/2006/relationships/image" Target="../media/image32.png"/><Relationship Id="rId9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5400"/>
              <a:buFont typeface="Calibri"/>
              <a:buNone/>
            </a:pPr>
            <a:r>
              <a:rPr b="1" lang="en-US" sz="5400">
                <a:solidFill>
                  <a:srgbClr val="213AEF"/>
                </a:solidFill>
              </a:rPr>
              <a:t>Understanding Pathways through Perturbations</a:t>
            </a:r>
            <a:endParaRPr/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lang="en-US" sz="2800">
                <a:solidFill>
                  <a:srgbClr val="C00000"/>
                </a:solidFill>
              </a:rPr>
              <a:t>Herbert Sauro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lang="en-US" sz="2800">
                <a:solidFill>
                  <a:srgbClr val="C00000"/>
                </a:solidFill>
              </a:rPr>
              <a:t>University of Washington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lang="en-US" sz="2800">
                <a:solidFill>
                  <a:srgbClr val="C00000"/>
                </a:solidFill>
              </a:rPr>
              <a:t>Seattle, WA</a:t>
            </a:r>
            <a:endParaRPr/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84" y="5472650"/>
            <a:ext cx="1793446" cy="1236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IH-logo - American Spinal Injury Association" id="91" name="Google Shape;9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2439" y="5472650"/>
            <a:ext cx="1554566" cy="1236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SF Logo | NSF - National Science Foundation" id="92" name="Google Shape;9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27005" y="5472650"/>
            <a:ext cx="1046837" cy="10515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ted States Department of Energy - Wikipedia" id="93" name="Google Shape;93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30622" y="5577496"/>
            <a:ext cx="841817" cy="841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69802" y="365126"/>
            <a:ext cx="12187346" cy="864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5400"/>
              <a:buFont typeface="Calibri"/>
              <a:buNone/>
            </a:pPr>
            <a:r>
              <a:rPr b="1" lang="en-US" sz="5400">
                <a:solidFill>
                  <a:srgbClr val="213AEF"/>
                </a:solidFill>
              </a:rPr>
              <a:t>Perturbation to E3: Steps Irreversible</a:t>
            </a:r>
            <a:endParaRPr/>
          </a:p>
        </p:txBody>
      </p:sp>
      <p:sp>
        <p:nvSpPr>
          <p:cNvPr id="189" name="Google Shape;189;p22"/>
          <p:cNvSpPr txBox="1"/>
          <p:nvPr/>
        </p:nvSpPr>
        <p:spPr>
          <a:xfrm>
            <a:off x="1539720" y="2451623"/>
            <a:ext cx="8585292" cy="6771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0" name="Google Shape;190;p22"/>
          <p:cNvSpPr txBox="1"/>
          <p:nvPr/>
        </p:nvSpPr>
        <p:spPr>
          <a:xfrm>
            <a:off x="2641603" y="1843744"/>
            <a:ext cx="571951" cy="5539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1" name="Google Shape;191;p22"/>
          <p:cNvSpPr txBox="1"/>
          <p:nvPr/>
        </p:nvSpPr>
        <p:spPr>
          <a:xfrm>
            <a:off x="3899651" y="1843744"/>
            <a:ext cx="582660" cy="5539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2" name="Google Shape;192;p22"/>
          <p:cNvSpPr txBox="1"/>
          <p:nvPr/>
        </p:nvSpPr>
        <p:spPr>
          <a:xfrm>
            <a:off x="5208497" y="1843744"/>
            <a:ext cx="582660" cy="5539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3" name="Google Shape;193;p22"/>
          <p:cNvSpPr txBox="1"/>
          <p:nvPr/>
        </p:nvSpPr>
        <p:spPr>
          <a:xfrm>
            <a:off x="6517343" y="1843744"/>
            <a:ext cx="582660" cy="5539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4" name="Google Shape;194;p22"/>
          <p:cNvSpPr txBox="1"/>
          <p:nvPr/>
        </p:nvSpPr>
        <p:spPr>
          <a:xfrm>
            <a:off x="7826189" y="1843744"/>
            <a:ext cx="582660" cy="5539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5" name="Google Shape;195;p22"/>
          <p:cNvSpPr txBox="1"/>
          <p:nvPr/>
        </p:nvSpPr>
        <p:spPr>
          <a:xfrm>
            <a:off x="9135035" y="1870685"/>
            <a:ext cx="582660" cy="55399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96" name="Google Shape;196;p22"/>
          <p:cNvCxnSpPr/>
          <p:nvPr/>
        </p:nvCxnSpPr>
        <p:spPr>
          <a:xfrm rot="10800000">
            <a:off x="5511780" y="2994236"/>
            <a:ext cx="0" cy="869528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7" name="Google Shape;197;p22"/>
          <p:cNvSpPr txBox="1"/>
          <p:nvPr/>
        </p:nvSpPr>
        <p:spPr>
          <a:xfrm>
            <a:off x="4299043" y="3932517"/>
            <a:ext cx="28009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Perturbation to this Enzyme</a:t>
            </a:r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3845" y="4048025"/>
            <a:ext cx="3887086" cy="251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/>
        </p:nvSpPr>
        <p:spPr>
          <a:xfrm flipH="1">
            <a:off x="4602684" y="5133835"/>
            <a:ext cx="13930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Animation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69802" y="365126"/>
            <a:ext cx="12187346" cy="864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5400"/>
              <a:buFont typeface="Calibri"/>
              <a:buNone/>
            </a:pPr>
            <a:r>
              <a:rPr b="1" lang="en-US" sz="5400">
                <a:solidFill>
                  <a:srgbClr val="213AEF"/>
                </a:solidFill>
              </a:rPr>
              <a:t>Perturbation to E3: Steps Reversible</a:t>
            </a:r>
            <a:endParaRPr/>
          </a:p>
        </p:txBody>
      </p:sp>
      <p:sp>
        <p:nvSpPr>
          <p:cNvPr id="205" name="Google Shape;205;p23"/>
          <p:cNvSpPr txBox="1"/>
          <p:nvPr/>
        </p:nvSpPr>
        <p:spPr>
          <a:xfrm>
            <a:off x="1539720" y="2451623"/>
            <a:ext cx="8585292" cy="6771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06" name="Google Shape;206;p23"/>
          <p:cNvSpPr txBox="1"/>
          <p:nvPr/>
        </p:nvSpPr>
        <p:spPr>
          <a:xfrm>
            <a:off x="2641603" y="1843744"/>
            <a:ext cx="571951" cy="5539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07" name="Google Shape;207;p23"/>
          <p:cNvSpPr txBox="1"/>
          <p:nvPr/>
        </p:nvSpPr>
        <p:spPr>
          <a:xfrm>
            <a:off x="3899651" y="1843744"/>
            <a:ext cx="582660" cy="5539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08" name="Google Shape;208;p23"/>
          <p:cNvSpPr txBox="1"/>
          <p:nvPr/>
        </p:nvSpPr>
        <p:spPr>
          <a:xfrm>
            <a:off x="5208497" y="1843744"/>
            <a:ext cx="582660" cy="5539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09" name="Google Shape;209;p23"/>
          <p:cNvSpPr txBox="1"/>
          <p:nvPr/>
        </p:nvSpPr>
        <p:spPr>
          <a:xfrm>
            <a:off x="6517343" y="1843744"/>
            <a:ext cx="582660" cy="5539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10" name="Google Shape;210;p23"/>
          <p:cNvSpPr txBox="1"/>
          <p:nvPr/>
        </p:nvSpPr>
        <p:spPr>
          <a:xfrm>
            <a:off x="7826189" y="1843744"/>
            <a:ext cx="582660" cy="5539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11" name="Google Shape;211;p23"/>
          <p:cNvSpPr txBox="1"/>
          <p:nvPr/>
        </p:nvSpPr>
        <p:spPr>
          <a:xfrm>
            <a:off x="9135035" y="1870685"/>
            <a:ext cx="582660" cy="55399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212" name="Google Shape;212;p23"/>
          <p:cNvCxnSpPr/>
          <p:nvPr/>
        </p:nvCxnSpPr>
        <p:spPr>
          <a:xfrm rot="10800000">
            <a:off x="5511780" y="2994236"/>
            <a:ext cx="0" cy="869528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13" name="Google Shape;213;p23"/>
          <p:cNvSpPr txBox="1"/>
          <p:nvPr/>
        </p:nvSpPr>
        <p:spPr>
          <a:xfrm>
            <a:off x="4299043" y="3932517"/>
            <a:ext cx="28009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Perturbation to this Enzyme</a:t>
            </a:r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3845" y="4048025"/>
            <a:ext cx="3887086" cy="251517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 txBox="1"/>
          <p:nvPr/>
        </p:nvSpPr>
        <p:spPr>
          <a:xfrm flipH="1">
            <a:off x="4602684" y="5133835"/>
            <a:ext cx="13930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Animation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69802" y="365126"/>
            <a:ext cx="12187346" cy="864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5400"/>
              <a:buFont typeface="Calibri"/>
              <a:buNone/>
            </a:pPr>
            <a:r>
              <a:rPr b="1" lang="en-US" sz="5400">
                <a:solidFill>
                  <a:srgbClr val="213AEF"/>
                </a:solidFill>
              </a:rPr>
              <a:t>Conclusion: Irreversible Case</a:t>
            </a:r>
            <a:endParaRPr/>
          </a:p>
        </p:txBody>
      </p:sp>
      <p:sp>
        <p:nvSpPr>
          <p:cNvPr id="221" name="Google Shape;221;p24"/>
          <p:cNvSpPr txBox="1"/>
          <p:nvPr/>
        </p:nvSpPr>
        <p:spPr>
          <a:xfrm>
            <a:off x="1539720" y="3324184"/>
            <a:ext cx="8585292" cy="6771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22" name="Google Shape;222;p24"/>
          <p:cNvSpPr txBox="1"/>
          <p:nvPr/>
        </p:nvSpPr>
        <p:spPr>
          <a:xfrm>
            <a:off x="2641603" y="2716305"/>
            <a:ext cx="571951" cy="5539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23" name="Google Shape;223;p24"/>
          <p:cNvSpPr txBox="1"/>
          <p:nvPr/>
        </p:nvSpPr>
        <p:spPr>
          <a:xfrm>
            <a:off x="3899651" y="2716305"/>
            <a:ext cx="582660" cy="5539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24" name="Google Shape;224;p24"/>
          <p:cNvSpPr txBox="1"/>
          <p:nvPr/>
        </p:nvSpPr>
        <p:spPr>
          <a:xfrm>
            <a:off x="5208497" y="2716305"/>
            <a:ext cx="582660" cy="5539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25" name="Google Shape;225;p24"/>
          <p:cNvSpPr txBox="1"/>
          <p:nvPr/>
        </p:nvSpPr>
        <p:spPr>
          <a:xfrm>
            <a:off x="6517343" y="2716305"/>
            <a:ext cx="582660" cy="5539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26" name="Google Shape;226;p24"/>
          <p:cNvSpPr txBox="1"/>
          <p:nvPr/>
        </p:nvSpPr>
        <p:spPr>
          <a:xfrm>
            <a:off x="7826189" y="2716305"/>
            <a:ext cx="582660" cy="5539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27" name="Google Shape;227;p24"/>
          <p:cNvSpPr txBox="1"/>
          <p:nvPr/>
        </p:nvSpPr>
        <p:spPr>
          <a:xfrm>
            <a:off x="9135035" y="2743246"/>
            <a:ext cx="582660" cy="55399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228" name="Google Shape;228;p24"/>
          <p:cNvCxnSpPr/>
          <p:nvPr/>
        </p:nvCxnSpPr>
        <p:spPr>
          <a:xfrm>
            <a:off x="5446039" y="2238210"/>
            <a:ext cx="0" cy="505036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9" name="Google Shape;229;p24"/>
          <p:cNvSpPr txBox="1"/>
          <p:nvPr/>
        </p:nvSpPr>
        <p:spPr>
          <a:xfrm>
            <a:off x="4007713" y="1811385"/>
            <a:ext cx="28009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Perturbation to this Enzyme</a:t>
            </a:r>
            <a:endParaRPr/>
          </a:p>
        </p:txBody>
      </p:sp>
      <p:sp>
        <p:nvSpPr>
          <p:cNvPr id="230" name="Google Shape;230;p24"/>
          <p:cNvSpPr/>
          <p:nvPr/>
        </p:nvSpPr>
        <p:spPr>
          <a:xfrm>
            <a:off x="4628779" y="4154077"/>
            <a:ext cx="579718" cy="144587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3296028" y="4242605"/>
            <a:ext cx="603623" cy="34232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5861663" y="4242605"/>
            <a:ext cx="603623" cy="34232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7171769" y="4242604"/>
            <a:ext cx="603623" cy="34232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8481875" y="4265431"/>
            <a:ext cx="603623" cy="34232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/>
          <p:nvPr>
            <p:ph type="title"/>
          </p:nvPr>
        </p:nvSpPr>
        <p:spPr>
          <a:xfrm>
            <a:off x="69802" y="365126"/>
            <a:ext cx="12187346" cy="864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5400"/>
              <a:buFont typeface="Calibri"/>
              <a:buNone/>
            </a:pPr>
            <a:r>
              <a:rPr b="1" lang="en-US" sz="5400">
                <a:solidFill>
                  <a:srgbClr val="213AEF"/>
                </a:solidFill>
              </a:rPr>
              <a:t>Conclusion: Reversible Case</a:t>
            </a:r>
            <a:endParaRPr/>
          </a:p>
        </p:txBody>
      </p:sp>
      <p:sp>
        <p:nvSpPr>
          <p:cNvPr id="240" name="Google Shape;240;p25"/>
          <p:cNvSpPr txBox="1"/>
          <p:nvPr/>
        </p:nvSpPr>
        <p:spPr>
          <a:xfrm>
            <a:off x="1539720" y="3324184"/>
            <a:ext cx="8585292" cy="6771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41" name="Google Shape;241;p25"/>
          <p:cNvSpPr txBox="1"/>
          <p:nvPr/>
        </p:nvSpPr>
        <p:spPr>
          <a:xfrm>
            <a:off x="2641603" y="2716305"/>
            <a:ext cx="571951" cy="5539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42" name="Google Shape;242;p25"/>
          <p:cNvSpPr txBox="1"/>
          <p:nvPr/>
        </p:nvSpPr>
        <p:spPr>
          <a:xfrm>
            <a:off x="3899651" y="2716305"/>
            <a:ext cx="582660" cy="5539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43" name="Google Shape;243;p25"/>
          <p:cNvSpPr txBox="1"/>
          <p:nvPr/>
        </p:nvSpPr>
        <p:spPr>
          <a:xfrm>
            <a:off x="5208497" y="2716305"/>
            <a:ext cx="582660" cy="5539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44" name="Google Shape;244;p25"/>
          <p:cNvSpPr txBox="1"/>
          <p:nvPr/>
        </p:nvSpPr>
        <p:spPr>
          <a:xfrm>
            <a:off x="6517343" y="2716305"/>
            <a:ext cx="582660" cy="5539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45" name="Google Shape;245;p25"/>
          <p:cNvSpPr txBox="1"/>
          <p:nvPr/>
        </p:nvSpPr>
        <p:spPr>
          <a:xfrm>
            <a:off x="7826189" y="2716305"/>
            <a:ext cx="582660" cy="5539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46" name="Google Shape;246;p25"/>
          <p:cNvSpPr txBox="1"/>
          <p:nvPr/>
        </p:nvSpPr>
        <p:spPr>
          <a:xfrm>
            <a:off x="9135035" y="2743246"/>
            <a:ext cx="582660" cy="55399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247" name="Google Shape;247;p25"/>
          <p:cNvCxnSpPr/>
          <p:nvPr/>
        </p:nvCxnSpPr>
        <p:spPr>
          <a:xfrm>
            <a:off x="5446039" y="2238210"/>
            <a:ext cx="0" cy="505036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8" name="Google Shape;248;p25"/>
          <p:cNvSpPr txBox="1"/>
          <p:nvPr/>
        </p:nvSpPr>
        <p:spPr>
          <a:xfrm>
            <a:off x="4007713" y="1811385"/>
            <a:ext cx="28009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Perturbation to this Enzyme</a:t>
            </a:r>
            <a:endParaRPr/>
          </a:p>
        </p:txBody>
      </p:sp>
      <p:sp>
        <p:nvSpPr>
          <p:cNvPr id="249" name="Google Shape;249;p25"/>
          <p:cNvSpPr/>
          <p:nvPr/>
        </p:nvSpPr>
        <p:spPr>
          <a:xfrm>
            <a:off x="4628779" y="4154078"/>
            <a:ext cx="579718" cy="90799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5"/>
          <p:cNvSpPr/>
          <p:nvPr/>
        </p:nvSpPr>
        <p:spPr>
          <a:xfrm flipH="1" rot="10800000">
            <a:off x="5821127" y="2306918"/>
            <a:ext cx="579718" cy="100379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3309084" y="4148149"/>
            <a:ext cx="579718" cy="67710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5"/>
          <p:cNvSpPr/>
          <p:nvPr/>
        </p:nvSpPr>
        <p:spPr>
          <a:xfrm flipH="1" rot="10800000">
            <a:off x="7159943" y="2031318"/>
            <a:ext cx="579718" cy="127939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5"/>
          <p:cNvSpPr/>
          <p:nvPr/>
        </p:nvSpPr>
        <p:spPr>
          <a:xfrm flipH="1" rot="10800000">
            <a:off x="8465131" y="2716304"/>
            <a:ext cx="579718" cy="60697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5400"/>
              <a:buFont typeface="Calibri"/>
              <a:buNone/>
            </a:pPr>
            <a:r>
              <a:rPr b="1" lang="en-US" sz="5400">
                <a:solidFill>
                  <a:srgbClr val="213AEF"/>
                </a:solidFill>
              </a:rPr>
              <a:t>Send a Pulse Down the Pathway</a:t>
            </a:r>
            <a:endParaRPr/>
          </a:p>
        </p:txBody>
      </p:sp>
      <p:pic>
        <p:nvPicPr>
          <p:cNvPr id="259" name="Google Shape;25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3010" y="1653335"/>
            <a:ext cx="6959335" cy="5142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type="title"/>
          </p:nvPr>
        </p:nvSpPr>
        <p:spPr>
          <a:xfrm>
            <a:off x="82591" y="211742"/>
            <a:ext cx="1178101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4800"/>
              <a:buFont typeface="Calibri"/>
              <a:buNone/>
            </a:pPr>
            <a:r>
              <a:rPr b="1" lang="en-US" sz="4800">
                <a:solidFill>
                  <a:srgbClr val="213AEF"/>
                </a:solidFill>
              </a:rPr>
              <a:t>What Determines the Effect of a Perturbation?</a:t>
            </a:r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471948" y="1740310"/>
            <a:ext cx="796763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estimate the effect of a perturbation without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having to do a simulation?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/>
          <p:nvPr>
            <p:ph type="title"/>
          </p:nvPr>
        </p:nvSpPr>
        <p:spPr>
          <a:xfrm>
            <a:off x="82591" y="211742"/>
            <a:ext cx="1178101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4800"/>
              <a:buFont typeface="Calibri"/>
              <a:buNone/>
            </a:pPr>
            <a:r>
              <a:rPr b="1" lang="en-US" sz="4800">
                <a:solidFill>
                  <a:srgbClr val="213AEF"/>
                </a:solidFill>
              </a:rPr>
              <a:t>Consider a Single Reaction</a:t>
            </a:r>
            <a:endParaRPr/>
          </a:p>
        </p:txBody>
      </p:sp>
      <p:sp>
        <p:nvSpPr>
          <p:cNvPr id="271" name="Google Shape;271;p28"/>
          <p:cNvSpPr txBox="1"/>
          <p:nvPr/>
        </p:nvSpPr>
        <p:spPr>
          <a:xfrm>
            <a:off x="465277" y="3090862"/>
            <a:ext cx="9403536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S and P affect the reaction velocity, v?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depends on the kinetic rate law. 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trouble is there are 100s of possible rate laws.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Instead we'll look at the sensitivity of v to changes in S or P  </a:t>
            </a:r>
            <a:endParaRPr/>
          </a:p>
        </p:txBody>
      </p:sp>
      <p:sp>
        <p:nvSpPr>
          <p:cNvPr id="272" name="Google Shape;272;p28"/>
          <p:cNvSpPr txBox="1"/>
          <p:nvPr/>
        </p:nvSpPr>
        <p:spPr>
          <a:xfrm>
            <a:off x="4011561" y="1834703"/>
            <a:ext cx="2454132" cy="9233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73" name="Google Shape;273;p28"/>
          <p:cNvSpPr txBox="1"/>
          <p:nvPr/>
        </p:nvSpPr>
        <p:spPr>
          <a:xfrm>
            <a:off x="5046006" y="1312748"/>
            <a:ext cx="450957" cy="67710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/>
          <p:nvPr/>
        </p:nvSpPr>
        <p:spPr>
          <a:xfrm>
            <a:off x="7697683" y="3247429"/>
            <a:ext cx="2595716" cy="1498437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5DB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9"/>
          <p:cNvSpPr/>
          <p:nvPr/>
        </p:nvSpPr>
        <p:spPr>
          <a:xfrm>
            <a:off x="4271131" y="3242509"/>
            <a:ext cx="2595716" cy="1498437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5DB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660728" y="3268240"/>
            <a:ext cx="2595716" cy="1498437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5DB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9"/>
          <p:cNvSpPr txBox="1"/>
          <p:nvPr>
            <p:ph type="title"/>
          </p:nvPr>
        </p:nvSpPr>
        <p:spPr>
          <a:xfrm>
            <a:off x="82591" y="211742"/>
            <a:ext cx="1178101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4800"/>
              <a:buFont typeface="Calibri"/>
              <a:buNone/>
            </a:pPr>
            <a:r>
              <a:rPr b="1" lang="en-US" sz="4800">
                <a:solidFill>
                  <a:srgbClr val="213AEF"/>
                </a:solidFill>
              </a:rPr>
              <a:t>Consider a Single Reaction</a:t>
            </a:r>
            <a:endParaRPr/>
          </a:p>
        </p:txBody>
      </p:sp>
      <p:sp>
        <p:nvSpPr>
          <p:cNvPr id="282" name="Google Shape;282;p29"/>
          <p:cNvSpPr txBox="1"/>
          <p:nvPr/>
        </p:nvSpPr>
        <p:spPr>
          <a:xfrm>
            <a:off x="4011561" y="1834703"/>
            <a:ext cx="2454132" cy="9233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83" name="Google Shape;283;p29"/>
          <p:cNvSpPr txBox="1"/>
          <p:nvPr/>
        </p:nvSpPr>
        <p:spPr>
          <a:xfrm>
            <a:off x="5046006" y="1312748"/>
            <a:ext cx="450957" cy="67710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84" name="Google Shape;284;p29"/>
          <p:cNvSpPr txBox="1"/>
          <p:nvPr/>
        </p:nvSpPr>
        <p:spPr>
          <a:xfrm>
            <a:off x="881872" y="3495123"/>
            <a:ext cx="745203" cy="10177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85" name="Google Shape;285;p29"/>
          <p:cNvSpPr txBox="1"/>
          <p:nvPr/>
        </p:nvSpPr>
        <p:spPr>
          <a:xfrm>
            <a:off x="2314759" y="3475950"/>
            <a:ext cx="626806" cy="110042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86" name="Google Shape;286;p29"/>
          <p:cNvSpPr txBox="1"/>
          <p:nvPr/>
        </p:nvSpPr>
        <p:spPr>
          <a:xfrm>
            <a:off x="4560199" y="3442476"/>
            <a:ext cx="745203" cy="102771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87" name="Google Shape;287;p29"/>
          <p:cNvSpPr txBox="1"/>
          <p:nvPr/>
        </p:nvSpPr>
        <p:spPr>
          <a:xfrm>
            <a:off x="5993086" y="3411507"/>
            <a:ext cx="626806" cy="11104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88" name="Google Shape;288;p29"/>
          <p:cNvSpPr txBox="1"/>
          <p:nvPr/>
        </p:nvSpPr>
        <p:spPr>
          <a:xfrm>
            <a:off x="7762566" y="3379055"/>
            <a:ext cx="745203" cy="10277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-1300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89" name="Google Shape;289;p29"/>
          <p:cNvSpPr txBox="1"/>
          <p:nvPr/>
        </p:nvSpPr>
        <p:spPr>
          <a:xfrm>
            <a:off x="9195453" y="3359882"/>
            <a:ext cx="626806" cy="11104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-4077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90" name="Google Shape;290;p29"/>
          <p:cNvSpPr/>
          <p:nvPr/>
        </p:nvSpPr>
        <p:spPr>
          <a:xfrm>
            <a:off x="3471769" y="3643729"/>
            <a:ext cx="584036" cy="54273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7013019" y="3643729"/>
            <a:ext cx="584036" cy="54273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7283688" y="2509239"/>
            <a:ext cx="325961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Elasticity Coefficients</a:t>
            </a:r>
            <a:endParaRPr/>
          </a:p>
        </p:txBody>
      </p:sp>
      <p:pic>
        <p:nvPicPr>
          <p:cNvPr id="293" name="Google Shape;293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25626" y="4993560"/>
            <a:ext cx="808672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/>
          <p:nvPr>
            <p:ph type="title"/>
          </p:nvPr>
        </p:nvSpPr>
        <p:spPr>
          <a:xfrm>
            <a:off x="82591" y="211742"/>
            <a:ext cx="1178101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4800"/>
              <a:buFont typeface="Calibri"/>
              <a:buNone/>
            </a:pPr>
            <a:r>
              <a:rPr b="1" lang="en-US" sz="4800">
                <a:solidFill>
                  <a:srgbClr val="213AEF"/>
                </a:solidFill>
              </a:rPr>
              <a:t>Elasticity Coefficients</a:t>
            </a:r>
            <a:endParaRPr/>
          </a:p>
        </p:txBody>
      </p:sp>
      <p:sp>
        <p:nvSpPr>
          <p:cNvPr id="299" name="Google Shape;299;p30"/>
          <p:cNvSpPr txBox="1"/>
          <p:nvPr/>
        </p:nvSpPr>
        <p:spPr>
          <a:xfrm>
            <a:off x="4447284" y="1834703"/>
            <a:ext cx="2454132" cy="9233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00" name="Google Shape;300;p30"/>
          <p:cNvSpPr txBox="1"/>
          <p:nvPr/>
        </p:nvSpPr>
        <p:spPr>
          <a:xfrm>
            <a:off x="5481729" y="1312748"/>
            <a:ext cx="450957" cy="67710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01" name="Google Shape;301;p30"/>
          <p:cNvSpPr txBox="1"/>
          <p:nvPr/>
        </p:nvSpPr>
        <p:spPr>
          <a:xfrm>
            <a:off x="1385297" y="5068198"/>
            <a:ext cx="952658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Elasticity Coefficients are the unit measures that determine how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perturbations travel through a pathway.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Can be estimated using metabolite and Keq values </a:t>
            </a:r>
            <a:endParaRPr/>
          </a:p>
        </p:txBody>
      </p:sp>
      <p:pic>
        <p:nvPicPr>
          <p:cNvPr id="302" name="Google Shape;30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0771" y="2981880"/>
            <a:ext cx="808672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/>
          <p:nvPr>
            <p:ph type="title"/>
          </p:nvPr>
        </p:nvSpPr>
        <p:spPr>
          <a:xfrm>
            <a:off x="117987" y="365125"/>
            <a:ext cx="11934395" cy="791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13AEF"/>
                </a:solidFill>
              </a:rPr>
              <a:t>Elasticities – How Perturbations Jump from Step to Step</a:t>
            </a:r>
            <a:endParaRPr/>
          </a:p>
        </p:txBody>
      </p:sp>
      <p:pic>
        <p:nvPicPr>
          <p:cNvPr id="308" name="Google Shape;3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9368" y="1619627"/>
            <a:ext cx="9611770" cy="477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ctrTitle"/>
          </p:nvPr>
        </p:nvSpPr>
        <p:spPr>
          <a:xfrm>
            <a:off x="815009" y="163443"/>
            <a:ext cx="9144000" cy="9568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5400"/>
              <a:buFont typeface="Calibri"/>
              <a:buNone/>
            </a:pPr>
            <a:r>
              <a:rPr b="1" lang="en-US" sz="5400">
                <a:solidFill>
                  <a:srgbClr val="213AEF"/>
                </a:solidFill>
              </a:rPr>
              <a:t>Based on the following paper:</a:t>
            </a:r>
            <a:endParaRPr/>
          </a:p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415338" y="5660473"/>
            <a:ext cx="9144000" cy="673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None/>
            </a:pPr>
            <a:r>
              <a:rPr b="0" i="0" lang="en-US" sz="1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Sauro, H.M., 2020. A brief note on the properties of linear pathways. </a:t>
            </a:r>
            <a:r>
              <a:rPr b="0" i="1" lang="en-US" sz="1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Biochemical Society Transactions</a:t>
            </a:r>
            <a:r>
              <a:rPr b="0" i="0" lang="en-US" sz="1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0" i="1" lang="en-US" sz="1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48</a:t>
            </a:r>
            <a:r>
              <a:rPr b="0" i="0" lang="en-US" sz="1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(4), pp.1379-1395.</a:t>
            </a:r>
            <a:endParaRPr sz="1600"/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3060" y="1600200"/>
            <a:ext cx="5651649" cy="358036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7769332" y="2209289"/>
            <a:ext cx="377885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Gives a review of the field and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ways to describe the dynamics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a network in a hierarchical manner.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/>
          <p:nvPr>
            <p:ph type="title"/>
          </p:nvPr>
        </p:nvSpPr>
        <p:spPr>
          <a:xfrm>
            <a:off x="2017580" y="376923"/>
            <a:ext cx="8518668" cy="791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13AEF"/>
                </a:solidFill>
              </a:rPr>
              <a:t>Elasticities Around a Two Step Pathway</a:t>
            </a:r>
            <a:endParaRPr/>
          </a:p>
        </p:txBody>
      </p:sp>
      <p:pic>
        <p:nvPicPr>
          <p:cNvPr id="314" name="Google Shape;31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599" y="1747284"/>
            <a:ext cx="633412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/>
          <p:nvPr>
            <p:ph type="title"/>
          </p:nvPr>
        </p:nvSpPr>
        <p:spPr>
          <a:xfrm>
            <a:off x="1551531" y="388723"/>
            <a:ext cx="9692639" cy="791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13AEF"/>
                </a:solidFill>
              </a:rPr>
              <a:t>Chain of Causation in Terms of Elasticities</a:t>
            </a:r>
            <a:endParaRPr/>
          </a:p>
        </p:txBody>
      </p:sp>
      <p:sp>
        <p:nvSpPr>
          <p:cNvPr id="320" name="Google Shape;320;p33"/>
          <p:cNvSpPr txBox="1"/>
          <p:nvPr/>
        </p:nvSpPr>
        <p:spPr>
          <a:xfrm>
            <a:off x="560027" y="1096850"/>
            <a:ext cx="1068414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Describing the pictures mathematically in terms of elasticity Coefficients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much simpler to look at how perturbations affect fluxes. </a:t>
            </a:r>
            <a:endParaRPr/>
          </a:p>
        </p:txBody>
      </p:sp>
      <p:sp>
        <p:nvSpPr>
          <p:cNvPr id="321" name="Google Shape;321;p33"/>
          <p:cNvSpPr/>
          <p:nvPr/>
        </p:nvSpPr>
        <p:spPr>
          <a:xfrm>
            <a:off x="5000382" y="4942298"/>
            <a:ext cx="2159164" cy="1291959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585" y="2481845"/>
            <a:ext cx="9957147" cy="246045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 txBox="1"/>
          <p:nvPr/>
        </p:nvSpPr>
        <p:spPr>
          <a:xfrm>
            <a:off x="825816" y="5124323"/>
            <a:ext cx="398833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percentage change in flux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 1% change is made in E1 is</a:t>
            </a:r>
            <a:endParaRPr/>
          </a:p>
        </p:txBody>
      </p:sp>
      <p:pic>
        <p:nvPicPr>
          <p:cNvPr id="324" name="Google Shape;32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5259" y="2813040"/>
            <a:ext cx="500891" cy="61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8046" y="2824089"/>
            <a:ext cx="500891" cy="615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7796" y="5184910"/>
            <a:ext cx="660054" cy="806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5737" y="5026223"/>
            <a:ext cx="2113809" cy="1124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type="title"/>
          </p:nvPr>
        </p:nvSpPr>
        <p:spPr>
          <a:xfrm>
            <a:off x="1551531" y="388723"/>
            <a:ext cx="9692639" cy="791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13AEF"/>
                </a:solidFill>
              </a:rPr>
              <a:t>Chain of Causation in Terms of Elasticities</a:t>
            </a:r>
            <a:endParaRPr/>
          </a:p>
        </p:txBody>
      </p:sp>
      <p:sp>
        <p:nvSpPr>
          <p:cNvPr id="333" name="Google Shape;333;p34"/>
          <p:cNvSpPr txBox="1"/>
          <p:nvPr/>
        </p:nvSpPr>
        <p:spPr>
          <a:xfrm>
            <a:off x="560027" y="1096850"/>
            <a:ext cx="1068414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Describing the pictures mathematically in terms of elasticity Coefficients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much simpler to look at how perturbations affect fluxes. </a:t>
            </a:r>
            <a:endParaRPr/>
          </a:p>
        </p:txBody>
      </p:sp>
      <p:sp>
        <p:nvSpPr>
          <p:cNvPr id="334" name="Google Shape;334;p34"/>
          <p:cNvSpPr/>
          <p:nvPr/>
        </p:nvSpPr>
        <p:spPr>
          <a:xfrm>
            <a:off x="5380874" y="5132545"/>
            <a:ext cx="2159164" cy="1291959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2945" y="2472195"/>
            <a:ext cx="9866110" cy="238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1577" y="5047924"/>
            <a:ext cx="2172003" cy="131463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4"/>
          <p:cNvSpPr txBox="1"/>
          <p:nvPr/>
        </p:nvSpPr>
        <p:spPr>
          <a:xfrm>
            <a:off x="1108114" y="5431172"/>
            <a:ext cx="398833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percentage change in flux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 1% change is made in E4 is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/>
          <p:nvPr>
            <p:ph type="title"/>
          </p:nvPr>
        </p:nvSpPr>
        <p:spPr>
          <a:xfrm>
            <a:off x="1551531" y="388723"/>
            <a:ext cx="9692639" cy="791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13AEF"/>
                </a:solidFill>
              </a:rPr>
              <a:t>Chain of Causation in Terms of Elasticities</a:t>
            </a:r>
            <a:endParaRPr/>
          </a:p>
        </p:txBody>
      </p:sp>
      <p:sp>
        <p:nvSpPr>
          <p:cNvPr id="343" name="Google Shape;343;p35"/>
          <p:cNvSpPr txBox="1"/>
          <p:nvPr/>
        </p:nvSpPr>
        <p:spPr>
          <a:xfrm>
            <a:off x="560027" y="1096850"/>
            <a:ext cx="1068414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Describing the pictures mathematically in terms of elasticity Coefficients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much simpler to look at how perturbations affect fluxes. </a:t>
            </a:r>
            <a:endParaRPr/>
          </a:p>
        </p:txBody>
      </p:sp>
      <p:sp>
        <p:nvSpPr>
          <p:cNvPr id="344" name="Google Shape;344;p35"/>
          <p:cNvSpPr/>
          <p:nvPr/>
        </p:nvSpPr>
        <p:spPr>
          <a:xfrm>
            <a:off x="5006519" y="5261421"/>
            <a:ext cx="2159164" cy="1291959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27" y="2481845"/>
            <a:ext cx="10467528" cy="268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8384" y="5312004"/>
            <a:ext cx="2514951" cy="119079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5"/>
          <p:cNvSpPr txBox="1"/>
          <p:nvPr/>
        </p:nvSpPr>
        <p:spPr>
          <a:xfrm>
            <a:off x="870981" y="5418895"/>
            <a:ext cx="398833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percentage change in flux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 1% change is made in E3 is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/>
          <p:nvPr>
            <p:ph type="title"/>
          </p:nvPr>
        </p:nvSpPr>
        <p:spPr>
          <a:xfrm>
            <a:off x="1249679" y="235969"/>
            <a:ext cx="9692639" cy="791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13AEF"/>
                </a:solidFill>
              </a:rPr>
              <a:t>The Impact of Perturbations at Different Points along the Pathway</a:t>
            </a:r>
            <a:endParaRPr/>
          </a:p>
        </p:txBody>
      </p:sp>
      <p:sp>
        <p:nvSpPr>
          <p:cNvPr id="353" name="Google Shape;353;p36"/>
          <p:cNvSpPr txBox="1"/>
          <p:nvPr/>
        </p:nvSpPr>
        <p:spPr>
          <a:xfrm>
            <a:off x="652081" y="1910325"/>
            <a:ext cx="928837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 result between the substate and product elasticities</a:t>
            </a:r>
            <a:endParaRPr/>
          </a:p>
        </p:txBody>
      </p:sp>
      <p:sp>
        <p:nvSpPr>
          <p:cNvPr id="354" name="Google Shape;354;p36"/>
          <p:cNvSpPr/>
          <p:nvPr/>
        </p:nvSpPr>
        <p:spPr>
          <a:xfrm>
            <a:off x="969474" y="5112131"/>
            <a:ext cx="2159164" cy="1291959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9134" y="2484128"/>
            <a:ext cx="5267325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6"/>
          <p:cNvSpPr txBox="1"/>
          <p:nvPr/>
        </p:nvSpPr>
        <p:spPr>
          <a:xfrm>
            <a:off x="538824" y="4011086"/>
            <a:ext cx="107853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means it is easier to transmit changes downstream than up stream.</a:t>
            </a:r>
            <a:endParaRPr/>
          </a:p>
        </p:txBody>
      </p:sp>
      <p:sp>
        <p:nvSpPr>
          <p:cNvPr id="357" name="Google Shape;357;p36"/>
          <p:cNvSpPr/>
          <p:nvPr/>
        </p:nvSpPr>
        <p:spPr>
          <a:xfrm>
            <a:off x="7416877" y="5061546"/>
            <a:ext cx="2159164" cy="1291959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580" y="4976925"/>
            <a:ext cx="2172003" cy="131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6660" y="5167451"/>
            <a:ext cx="2113809" cy="112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30394" y="5305115"/>
            <a:ext cx="660054" cy="806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43771" y="5226022"/>
            <a:ext cx="82867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/>
          <p:nvPr>
            <p:ph type="title"/>
          </p:nvPr>
        </p:nvSpPr>
        <p:spPr>
          <a:xfrm>
            <a:off x="1249679" y="235969"/>
            <a:ext cx="9692639" cy="791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13AEF"/>
                </a:solidFill>
              </a:rPr>
              <a:t>The Impact of Perturbations at Different Points along the Pathway</a:t>
            </a:r>
            <a:endParaRPr/>
          </a:p>
        </p:txBody>
      </p:sp>
      <p:sp>
        <p:nvSpPr>
          <p:cNvPr id="367" name="Google Shape;367;p37"/>
          <p:cNvSpPr txBox="1"/>
          <p:nvPr/>
        </p:nvSpPr>
        <p:spPr>
          <a:xfrm>
            <a:off x="2208118" y="3316527"/>
            <a:ext cx="654538" cy="10156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68" name="Google Shape;368;p37"/>
          <p:cNvSpPr txBox="1"/>
          <p:nvPr/>
        </p:nvSpPr>
        <p:spPr>
          <a:xfrm>
            <a:off x="4382985" y="3289525"/>
            <a:ext cx="735586" cy="10156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69" name="Google Shape;369;p37"/>
          <p:cNvSpPr txBox="1"/>
          <p:nvPr/>
        </p:nvSpPr>
        <p:spPr>
          <a:xfrm>
            <a:off x="2896967" y="2779884"/>
            <a:ext cx="2036198" cy="7314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70" name="Google Shape;370;p37"/>
          <p:cNvSpPr txBox="1"/>
          <p:nvPr/>
        </p:nvSpPr>
        <p:spPr>
          <a:xfrm>
            <a:off x="7276546" y="3240139"/>
            <a:ext cx="654538" cy="101566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71" name="Google Shape;371;p37"/>
          <p:cNvSpPr txBox="1"/>
          <p:nvPr/>
        </p:nvSpPr>
        <p:spPr>
          <a:xfrm>
            <a:off x="8425008" y="2680181"/>
            <a:ext cx="753411" cy="67710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72" name="Google Shape;372;p37"/>
          <p:cNvSpPr txBox="1"/>
          <p:nvPr/>
        </p:nvSpPr>
        <p:spPr>
          <a:xfrm>
            <a:off x="8608573" y="4073879"/>
            <a:ext cx="285335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373" name="Google Shape;373;p37"/>
          <p:cNvSpPr txBox="1"/>
          <p:nvPr/>
        </p:nvSpPr>
        <p:spPr>
          <a:xfrm>
            <a:off x="4989894" y="6098749"/>
            <a:ext cx="2613921" cy="49244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74" name="Google Shape;374;p37"/>
          <p:cNvSpPr txBox="1"/>
          <p:nvPr/>
        </p:nvSpPr>
        <p:spPr>
          <a:xfrm>
            <a:off x="1488442" y="2125656"/>
            <a:ext cx="24595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 Substate:</a:t>
            </a:r>
            <a:endParaRPr/>
          </a:p>
        </p:txBody>
      </p:sp>
      <p:cxnSp>
        <p:nvCxnSpPr>
          <p:cNvPr id="375" name="Google Shape;375;p37"/>
          <p:cNvCxnSpPr/>
          <p:nvPr/>
        </p:nvCxnSpPr>
        <p:spPr>
          <a:xfrm>
            <a:off x="5846280" y="3813874"/>
            <a:ext cx="855231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76" name="Google Shape;376;p37"/>
          <p:cNvSpPr txBox="1"/>
          <p:nvPr/>
        </p:nvSpPr>
        <p:spPr>
          <a:xfrm>
            <a:off x="3079208" y="4173306"/>
            <a:ext cx="1391215" cy="6771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48647" l="0" r="-24120" t="-2522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77" name="Google Shape;377;p37"/>
          <p:cNvSpPr txBox="1"/>
          <p:nvPr/>
        </p:nvSpPr>
        <p:spPr>
          <a:xfrm>
            <a:off x="6718377" y="2125656"/>
            <a:ext cx="39393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 Forward Rate by 10%</a:t>
            </a:r>
            <a:endParaRPr/>
          </a:p>
        </p:txBody>
      </p:sp>
      <p:sp>
        <p:nvSpPr>
          <p:cNvPr id="378" name="Google Shape;378;p37"/>
          <p:cNvSpPr txBox="1"/>
          <p:nvPr/>
        </p:nvSpPr>
        <p:spPr>
          <a:xfrm>
            <a:off x="2778892" y="5123137"/>
            <a:ext cx="2339679" cy="6771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49546" l="0" r="-13540" t="-25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79" name="Google Shape;379;p37"/>
          <p:cNvSpPr txBox="1"/>
          <p:nvPr/>
        </p:nvSpPr>
        <p:spPr>
          <a:xfrm>
            <a:off x="7521408" y="5123137"/>
            <a:ext cx="2339679" cy="67710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49546" l="0" r="-13540" t="-25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80" name="Google Shape;380;p37"/>
          <p:cNvSpPr txBox="1"/>
          <p:nvPr/>
        </p:nvSpPr>
        <p:spPr>
          <a:xfrm>
            <a:off x="9393315" y="3306042"/>
            <a:ext cx="735586" cy="10156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81" name="Google Shape;381;p37"/>
          <p:cNvSpPr/>
          <p:nvPr/>
        </p:nvSpPr>
        <p:spPr>
          <a:xfrm>
            <a:off x="3286460" y="3488617"/>
            <a:ext cx="911119" cy="3068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B081"/>
          </a:solidFill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7"/>
          <p:cNvSpPr/>
          <p:nvPr/>
        </p:nvSpPr>
        <p:spPr>
          <a:xfrm>
            <a:off x="8295680" y="3335194"/>
            <a:ext cx="911119" cy="3068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B081"/>
          </a:solidFill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7"/>
          <p:cNvSpPr/>
          <p:nvPr/>
        </p:nvSpPr>
        <p:spPr>
          <a:xfrm rot="10800000">
            <a:off x="8232492" y="3790991"/>
            <a:ext cx="911119" cy="3068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E75B5"/>
          </a:solidFill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7"/>
          <p:cNvSpPr/>
          <p:nvPr/>
        </p:nvSpPr>
        <p:spPr>
          <a:xfrm rot="10800000">
            <a:off x="3254448" y="3920456"/>
            <a:ext cx="911119" cy="3068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E75B5"/>
          </a:solidFill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/>
          <p:cNvSpPr txBox="1"/>
          <p:nvPr>
            <p:ph type="title"/>
          </p:nvPr>
        </p:nvSpPr>
        <p:spPr>
          <a:xfrm>
            <a:off x="1249679" y="235969"/>
            <a:ext cx="9692639" cy="791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13AEF"/>
                </a:solidFill>
              </a:rPr>
              <a:t>The Impact of Perturbations at Different Points along the Pathway</a:t>
            </a:r>
            <a:endParaRPr/>
          </a:p>
        </p:txBody>
      </p:sp>
      <p:sp>
        <p:nvSpPr>
          <p:cNvPr id="390" name="Google Shape;390;p38"/>
          <p:cNvSpPr txBox="1"/>
          <p:nvPr/>
        </p:nvSpPr>
        <p:spPr>
          <a:xfrm>
            <a:off x="1968779" y="3316527"/>
            <a:ext cx="654538" cy="10156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91" name="Google Shape;391;p38"/>
          <p:cNvSpPr txBox="1"/>
          <p:nvPr/>
        </p:nvSpPr>
        <p:spPr>
          <a:xfrm>
            <a:off x="4143646" y="3289525"/>
            <a:ext cx="735586" cy="10156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92" name="Google Shape;392;p38"/>
          <p:cNvSpPr txBox="1"/>
          <p:nvPr/>
        </p:nvSpPr>
        <p:spPr>
          <a:xfrm>
            <a:off x="2657628" y="2779884"/>
            <a:ext cx="2036198" cy="7314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93" name="Google Shape;393;p38"/>
          <p:cNvSpPr txBox="1"/>
          <p:nvPr/>
        </p:nvSpPr>
        <p:spPr>
          <a:xfrm>
            <a:off x="7037207" y="3240139"/>
            <a:ext cx="654538" cy="101566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94" name="Google Shape;394;p38"/>
          <p:cNvSpPr txBox="1"/>
          <p:nvPr/>
        </p:nvSpPr>
        <p:spPr>
          <a:xfrm>
            <a:off x="8185669" y="2680181"/>
            <a:ext cx="753411" cy="67710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95" name="Google Shape;395;p38"/>
          <p:cNvSpPr txBox="1"/>
          <p:nvPr/>
        </p:nvSpPr>
        <p:spPr>
          <a:xfrm>
            <a:off x="8271042" y="4073879"/>
            <a:ext cx="713337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5.5</a:t>
            </a:r>
            <a:endParaRPr/>
          </a:p>
        </p:txBody>
      </p:sp>
      <p:sp>
        <p:nvSpPr>
          <p:cNvPr id="396" name="Google Shape;396;p38"/>
          <p:cNvSpPr txBox="1"/>
          <p:nvPr/>
        </p:nvSpPr>
        <p:spPr>
          <a:xfrm>
            <a:off x="5003176" y="6103469"/>
            <a:ext cx="2278893" cy="49244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97" name="Google Shape;397;p38"/>
          <p:cNvSpPr txBox="1"/>
          <p:nvPr/>
        </p:nvSpPr>
        <p:spPr>
          <a:xfrm>
            <a:off x="1249103" y="2125656"/>
            <a:ext cx="24595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 Substate:</a:t>
            </a:r>
            <a:endParaRPr/>
          </a:p>
        </p:txBody>
      </p:sp>
      <p:cxnSp>
        <p:nvCxnSpPr>
          <p:cNvPr id="398" name="Google Shape;398;p38"/>
          <p:cNvCxnSpPr/>
          <p:nvPr/>
        </p:nvCxnSpPr>
        <p:spPr>
          <a:xfrm>
            <a:off x="5606941" y="3813874"/>
            <a:ext cx="855231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9" name="Google Shape;399;p38"/>
          <p:cNvSpPr txBox="1"/>
          <p:nvPr/>
        </p:nvSpPr>
        <p:spPr>
          <a:xfrm>
            <a:off x="2839869" y="4173306"/>
            <a:ext cx="1391215" cy="6771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48647" l="0" r="-23682" t="-2522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00" name="Google Shape;400;p38"/>
          <p:cNvSpPr txBox="1"/>
          <p:nvPr/>
        </p:nvSpPr>
        <p:spPr>
          <a:xfrm>
            <a:off x="6479038" y="2125656"/>
            <a:ext cx="39393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 Forward Rate by 10%</a:t>
            </a:r>
            <a:endParaRPr/>
          </a:p>
        </p:txBody>
      </p:sp>
      <p:sp>
        <p:nvSpPr>
          <p:cNvPr id="401" name="Google Shape;401;p38"/>
          <p:cNvSpPr txBox="1"/>
          <p:nvPr/>
        </p:nvSpPr>
        <p:spPr>
          <a:xfrm>
            <a:off x="2539553" y="5123137"/>
            <a:ext cx="2339679" cy="6771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49546" l="0" r="-13836" t="-25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02" name="Google Shape;402;p38"/>
          <p:cNvSpPr txBox="1"/>
          <p:nvPr/>
        </p:nvSpPr>
        <p:spPr>
          <a:xfrm>
            <a:off x="7282069" y="5123137"/>
            <a:ext cx="2923173" cy="67710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03" name="Google Shape;403;p38"/>
          <p:cNvSpPr txBox="1"/>
          <p:nvPr/>
        </p:nvSpPr>
        <p:spPr>
          <a:xfrm>
            <a:off x="9153976" y="3306042"/>
            <a:ext cx="735586" cy="10156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04" name="Google Shape;404;p38"/>
          <p:cNvSpPr/>
          <p:nvPr/>
        </p:nvSpPr>
        <p:spPr>
          <a:xfrm>
            <a:off x="3047121" y="3488617"/>
            <a:ext cx="911119" cy="3068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B081"/>
          </a:solidFill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8"/>
          <p:cNvSpPr/>
          <p:nvPr/>
        </p:nvSpPr>
        <p:spPr>
          <a:xfrm>
            <a:off x="8056341" y="3335194"/>
            <a:ext cx="911119" cy="3068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B081"/>
          </a:solidFill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8"/>
          <p:cNvSpPr/>
          <p:nvPr/>
        </p:nvSpPr>
        <p:spPr>
          <a:xfrm rot="10800000">
            <a:off x="7993153" y="3790991"/>
            <a:ext cx="911119" cy="3068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E75B5"/>
          </a:solidFill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8"/>
          <p:cNvSpPr/>
          <p:nvPr/>
        </p:nvSpPr>
        <p:spPr>
          <a:xfrm rot="10800000">
            <a:off x="3015109" y="3920456"/>
            <a:ext cx="911119" cy="3068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E75B5"/>
          </a:solidFill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/>
          <p:nvPr>
            <p:ph type="title"/>
          </p:nvPr>
        </p:nvSpPr>
        <p:spPr>
          <a:xfrm>
            <a:off x="1249679" y="235969"/>
            <a:ext cx="9692639" cy="481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13AEF"/>
                </a:solidFill>
              </a:rPr>
              <a:t>Distribution of Impact at Different Steps</a:t>
            </a:r>
            <a:endParaRPr/>
          </a:p>
        </p:txBody>
      </p:sp>
      <p:pic>
        <p:nvPicPr>
          <p:cNvPr id="413" name="Google Shape;41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2442" y="1027118"/>
            <a:ext cx="8479168" cy="459769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9"/>
          <p:cNvSpPr txBox="1"/>
          <p:nvPr/>
        </p:nvSpPr>
        <p:spPr>
          <a:xfrm>
            <a:off x="6670827" y="5926423"/>
            <a:ext cx="47622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influence of a perturbation is highest near the beginning of the pathway. </a:t>
            </a:r>
            <a:endParaRPr/>
          </a:p>
        </p:txBody>
      </p:sp>
      <p:sp>
        <p:nvSpPr>
          <p:cNvPr id="415" name="Google Shape;415;p39"/>
          <p:cNvSpPr txBox="1"/>
          <p:nvPr/>
        </p:nvSpPr>
        <p:spPr>
          <a:xfrm>
            <a:off x="97171" y="5787924"/>
            <a:ext cx="476224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100,000 simulations using random kinetic constants. The effect of the perturbation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computed in each case.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"/>
          <p:cNvSpPr txBox="1"/>
          <p:nvPr>
            <p:ph type="title"/>
          </p:nvPr>
        </p:nvSpPr>
        <p:spPr>
          <a:xfrm>
            <a:off x="1551531" y="388723"/>
            <a:ext cx="9692639" cy="791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13AEF"/>
                </a:solidFill>
              </a:rPr>
              <a:t>Chain of Causation in Terms of Elasticities</a:t>
            </a:r>
            <a:endParaRPr/>
          </a:p>
        </p:txBody>
      </p:sp>
      <p:sp>
        <p:nvSpPr>
          <p:cNvPr id="422" name="Google Shape;422;p40"/>
          <p:cNvSpPr txBox="1"/>
          <p:nvPr/>
        </p:nvSpPr>
        <p:spPr>
          <a:xfrm>
            <a:off x="823915" y="1411358"/>
            <a:ext cx="88206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Slight detour: What about systems with negative feedback?</a:t>
            </a:r>
            <a:endParaRPr/>
          </a:p>
        </p:txBody>
      </p:sp>
      <p:pic>
        <p:nvPicPr>
          <p:cNvPr id="423" name="Google Shape;42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7616" y="2689284"/>
            <a:ext cx="9336768" cy="203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490" y="4945759"/>
            <a:ext cx="22574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4469" y="2262114"/>
            <a:ext cx="686800" cy="93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0176" y="2300484"/>
            <a:ext cx="692439" cy="93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39411" y="2292800"/>
            <a:ext cx="709263" cy="93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12147" y="2315800"/>
            <a:ext cx="648478" cy="889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39411" y="4822754"/>
            <a:ext cx="200025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53298" y="4850503"/>
            <a:ext cx="461010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0"/>
          <p:cNvSpPr txBox="1"/>
          <p:nvPr/>
        </p:nvSpPr>
        <p:spPr>
          <a:xfrm>
            <a:off x="1424333" y="6115334"/>
            <a:ext cx="69442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E1</a:t>
            </a:r>
            <a:endParaRPr/>
          </a:p>
        </p:txBody>
      </p:sp>
      <p:sp>
        <p:nvSpPr>
          <p:cNvPr id="432" name="Google Shape;432;p40"/>
          <p:cNvSpPr txBox="1"/>
          <p:nvPr/>
        </p:nvSpPr>
        <p:spPr>
          <a:xfrm>
            <a:off x="4348674" y="6070529"/>
            <a:ext cx="69442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E2</a:t>
            </a:r>
            <a:endParaRPr/>
          </a:p>
        </p:txBody>
      </p:sp>
      <p:sp>
        <p:nvSpPr>
          <p:cNvPr id="433" name="Google Shape;433;p40"/>
          <p:cNvSpPr txBox="1"/>
          <p:nvPr/>
        </p:nvSpPr>
        <p:spPr>
          <a:xfrm>
            <a:off x="8806016" y="6089911"/>
            <a:ext cx="69442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E3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1"/>
          <p:cNvSpPr txBox="1"/>
          <p:nvPr>
            <p:ph type="title"/>
          </p:nvPr>
        </p:nvSpPr>
        <p:spPr>
          <a:xfrm>
            <a:off x="1551531" y="388723"/>
            <a:ext cx="9692639" cy="791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13AEF"/>
                </a:solidFill>
              </a:rPr>
              <a:t>Chain of Causation in Terms of Elasticities</a:t>
            </a:r>
            <a:endParaRPr/>
          </a:p>
        </p:txBody>
      </p:sp>
      <p:sp>
        <p:nvSpPr>
          <p:cNvPr id="440" name="Google Shape;440;p41"/>
          <p:cNvSpPr txBox="1"/>
          <p:nvPr/>
        </p:nvSpPr>
        <p:spPr>
          <a:xfrm>
            <a:off x="1757202" y="1266442"/>
            <a:ext cx="88206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Slight detour: What about systems with negative feedback?</a:t>
            </a:r>
            <a:endParaRPr/>
          </a:p>
        </p:txBody>
      </p:sp>
      <p:pic>
        <p:nvPicPr>
          <p:cNvPr id="441" name="Google Shape;44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1044" y="2057261"/>
            <a:ext cx="6909766" cy="182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8305" y="4098051"/>
            <a:ext cx="7698477" cy="171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852" y="2651238"/>
            <a:ext cx="1282402" cy="670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306" y="4432852"/>
            <a:ext cx="1361268" cy="84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5400"/>
              <a:buFont typeface="Calibri"/>
              <a:buNone/>
            </a:pPr>
            <a:r>
              <a:rPr b="1" lang="en-US" sz="5400">
                <a:solidFill>
                  <a:srgbClr val="213AEF"/>
                </a:solidFill>
              </a:rPr>
              <a:t>Traditional Views</a:t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8035" y="1539643"/>
            <a:ext cx="4870082" cy="461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331417"/>
            <a:ext cx="5084875" cy="3461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2"/>
          <p:cNvSpPr txBox="1"/>
          <p:nvPr>
            <p:ph type="title"/>
          </p:nvPr>
        </p:nvSpPr>
        <p:spPr>
          <a:xfrm>
            <a:off x="1551531" y="388723"/>
            <a:ext cx="9692639" cy="791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13AEF"/>
                </a:solidFill>
              </a:rPr>
              <a:t>Chain of Causation in Terms of Elasticities</a:t>
            </a:r>
            <a:endParaRPr/>
          </a:p>
        </p:txBody>
      </p:sp>
      <p:sp>
        <p:nvSpPr>
          <p:cNvPr id="451" name="Google Shape;451;p42"/>
          <p:cNvSpPr txBox="1"/>
          <p:nvPr/>
        </p:nvSpPr>
        <p:spPr>
          <a:xfrm>
            <a:off x="1757202" y="1266442"/>
            <a:ext cx="796166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Slight detour: Two routes for perturbations to travel:</a:t>
            </a:r>
            <a:endParaRPr/>
          </a:p>
        </p:txBody>
      </p:sp>
      <p:pic>
        <p:nvPicPr>
          <p:cNvPr id="452" name="Google Shape;45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5416" y="1934818"/>
            <a:ext cx="7031115" cy="3790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375" y="3567318"/>
            <a:ext cx="2725821" cy="737774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2"/>
          <p:cNvSpPr txBox="1"/>
          <p:nvPr/>
        </p:nvSpPr>
        <p:spPr>
          <a:xfrm>
            <a:off x="736430" y="5873026"/>
            <a:ext cx="869173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means that the biggest impact on flux occurs when we perturb the last step.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The regulated step which is traditionally considered the rate limiting step is not important.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"/>
          <p:cNvSpPr txBox="1"/>
          <p:nvPr>
            <p:ph type="ctrTitle"/>
          </p:nvPr>
        </p:nvSpPr>
        <p:spPr>
          <a:xfrm>
            <a:off x="1524000" y="1122363"/>
            <a:ext cx="9144000" cy="829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ct val="100000"/>
              <a:buFont typeface="Calibri"/>
              <a:buNone/>
            </a:pPr>
            <a:r>
              <a:rPr b="1" lang="en-US" sz="5400">
                <a:solidFill>
                  <a:srgbClr val="213AEF"/>
                </a:solidFill>
              </a:rPr>
              <a:t>Acknowledgements</a:t>
            </a:r>
            <a:endParaRPr/>
          </a:p>
        </p:txBody>
      </p:sp>
      <p:pic>
        <p:nvPicPr>
          <p:cNvPr descr="NIH-logo - American Spinal Injury Association" id="460" name="Google Shape;46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368" y="2434879"/>
            <a:ext cx="1554566" cy="1236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SF Logo | NSF - National Science Foundation" id="461" name="Google Shape;46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5934" y="2434879"/>
            <a:ext cx="1046837" cy="10515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ted States Department of Energy - Wikipedia" id="462" name="Google Shape;46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9551" y="2539725"/>
            <a:ext cx="841817" cy="8418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ystems Biology: An Introduction to Metabolic Control Analysis: Sauro,  Herbert M: 9780982477366: Amazon.com: Books" id="463" name="Google Shape;463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29917" y="2841317"/>
            <a:ext cx="2635548" cy="376506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3"/>
          <p:cNvSpPr txBox="1"/>
          <p:nvPr/>
        </p:nvSpPr>
        <p:spPr>
          <a:xfrm>
            <a:off x="9180821" y="6560361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377973" y="2682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5400"/>
              <a:buFont typeface="Calibri"/>
              <a:buNone/>
            </a:pPr>
            <a:r>
              <a:rPr b="1" lang="en-US" sz="5400">
                <a:solidFill>
                  <a:srgbClr val="213AEF"/>
                </a:solidFill>
              </a:rPr>
              <a:t>Ball and Stick Models</a:t>
            </a:r>
            <a:endParaRPr/>
          </a:p>
        </p:txBody>
      </p:sp>
      <p:pic>
        <p:nvPicPr>
          <p:cNvPr descr="Ten simple rules to create biological network figures for communication"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896" y="1842311"/>
            <a:ext cx="5113495" cy="41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5391" y="1513907"/>
            <a:ext cx="6360240" cy="26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8220946" y="4179119"/>
            <a:ext cx="16349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Cytoscape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249794" y="6211669"/>
            <a:ext cx="609499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rgbClr val="202020"/>
                </a:solidFill>
                <a:latin typeface="Open Sans"/>
                <a:ea typeface="Open Sans"/>
                <a:cs typeface="Open Sans"/>
                <a:sym typeface="Open Sans"/>
              </a:rPr>
              <a:t>Ten simple rules to create biological network figures for communication, PLOS Comp Bio 2019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168965" y="146464"/>
            <a:ext cx="11963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13AEF"/>
                </a:solidFill>
              </a:rPr>
              <a:t>Understanding the Roman Empire from the Road System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6385" y="1472027"/>
            <a:ext cx="6787966" cy="510871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360847" y="6342204"/>
            <a:ext cx="61191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https://sashamaps.net/docs/maps/roman-roads-original/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838200" y="365126"/>
            <a:ext cx="10515600" cy="864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ts val="5400"/>
              <a:buFont typeface="Calibri"/>
              <a:buNone/>
            </a:pPr>
            <a:r>
              <a:rPr b="1" lang="en-US" sz="5400">
                <a:solidFill>
                  <a:srgbClr val="213AEF"/>
                </a:solidFill>
              </a:rPr>
              <a:t>A City with Empty Streets</a:t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2052" y="1524656"/>
            <a:ext cx="7479022" cy="5034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173318" y="381001"/>
            <a:ext cx="4914620" cy="1463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ct val="100000"/>
              <a:buFont typeface="Calibri"/>
              <a:buNone/>
            </a:pPr>
            <a:r>
              <a:rPr b="1" lang="en-US" sz="5400">
                <a:solidFill>
                  <a:srgbClr val="213AEF"/>
                </a:solidFill>
              </a:rPr>
              <a:t>Questions we like answers to</a:t>
            </a:r>
            <a:endParaRPr b="1" sz="5400">
              <a:solidFill>
                <a:srgbClr val="213AEF"/>
              </a:solidFill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5357813" y="3319463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5691188" y="332898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600" y="228600"/>
            <a:ext cx="503555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/>
          <p:nvPr/>
        </p:nvSpPr>
        <p:spPr>
          <a:xfrm>
            <a:off x="4343401" y="2106887"/>
            <a:ext cx="2895600" cy="327025"/>
          </a:xfrm>
          <a:prstGeom prst="rightArrow">
            <a:avLst>
              <a:gd fmla="val 28333" name="adj1"/>
              <a:gd fmla="val 54315" name="adj2"/>
            </a:avLst>
          </a:prstGeom>
          <a:solidFill>
            <a:srgbClr val="F4B08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19"/>
          <p:cNvGrpSpPr/>
          <p:nvPr/>
        </p:nvGrpSpPr>
        <p:grpSpPr>
          <a:xfrm>
            <a:off x="1441450" y="2217738"/>
            <a:ext cx="6864350" cy="1828800"/>
            <a:chOff x="-52" y="1392"/>
            <a:chExt cx="4324" cy="1152"/>
          </a:xfrm>
        </p:grpSpPr>
        <p:sp>
          <p:nvSpPr>
            <p:cNvPr id="142" name="Google Shape;142;p19"/>
            <p:cNvSpPr/>
            <p:nvPr/>
          </p:nvSpPr>
          <p:spPr>
            <a:xfrm>
              <a:off x="3648" y="1392"/>
              <a:ext cx="624" cy="1152"/>
            </a:xfrm>
            <a:prstGeom prst="curvedLeftArrow">
              <a:avLst>
                <a:gd fmla="val 8658" name="adj1"/>
                <a:gd fmla="val 45513" name="adj2"/>
                <a:gd fmla="val 28847" name="adj3"/>
              </a:avLst>
            </a:prstGeom>
            <a:solidFill>
              <a:srgbClr val="F4B08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9"/>
            <p:cNvSpPr txBox="1"/>
            <p:nvPr/>
          </p:nvSpPr>
          <p:spPr>
            <a:xfrm>
              <a:off x="-52" y="1719"/>
              <a:ext cx="116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19"/>
          <p:cNvSpPr/>
          <p:nvPr/>
        </p:nvSpPr>
        <p:spPr>
          <a:xfrm>
            <a:off x="7315200" y="2209800"/>
            <a:ext cx="990600" cy="2895600"/>
          </a:xfrm>
          <a:prstGeom prst="curvedLeftArrow">
            <a:avLst>
              <a:gd fmla="val 16009" name="adj1"/>
              <a:gd fmla="val 74363" name="adj2"/>
              <a:gd fmla="val 28847" name="adj3"/>
            </a:avLst>
          </a:prstGeom>
          <a:solidFill>
            <a:srgbClr val="F4B08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1131793" y="5364012"/>
            <a:ext cx="366357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I wanted to maximize the flux through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secondary metabolism, what enzyme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 should I up or down regulate and by how much?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4740835" y="5754498"/>
            <a:ext cx="2895600" cy="327025"/>
          </a:xfrm>
          <a:prstGeom prst="rightArrow">
            <a:avLst>
              <a:gd fmla="val 28333" name="adj1"/>
              <a:gd fmla="val 54315" name="adj2"/>
            </a:avLst>
          </a:prstGeom>
          <a:solidFill>
            <a:srgbClr val="8DA9DB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1755590" y="1889743"/>
            <a:ext cx="258781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the of activity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an enzyme, e.g. PFK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1186328" y="3725092"/>
            <a:ext cx="35545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happens to the steady-state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flux within the TCA cycle?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1169261" y="2791434"/>
            <a:ext cx="41082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happens to the concentration of metabolites, such as pyruvate 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2 from MAP kinase pathways. | Semantic Scholar" id="155" name="Google Shape;15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7813" y="1190239"/>
            <a:ext cx="5476872" cy="536388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>
            <p:ph type="title"/>
          </p:nvPr>
        </p:nvSpPr>
        <p:spPr>
          <a:xfrm>
            <a:off x="173318" y="381001"/>
            <a:ext cx="4914620" cy="1463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ct val="100000"/>
              <a:buFont typeface="Calibri"/>
              <a:buNone/>
            </a:pPr>
            <a:r>
              <a:rPr b="1" lang="en-US" sz="5400">
                <a:solidFill>
                  <a:srgbClr val="213AEF"/>
                </a:solidFill>
              </a:rPr>
              <a:t>Questions we like answers to</a:t>
            </a:r>
            <a:endParaRPr b="1" sz="5400">
              <a:solidFill>
                <a:srgbClr val="213AEF"/>
              </a:solidFill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5357813" y="3319463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5691188" y="332898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4379433" y="1991029"/>
            <a:ext cx="2895600" cy="327025"/>
          </a:xfrm>
          <a:prstGeom prst="rightArrow">
            <a:avLst>
              <a:gd fmla="val 28333" name="adj1"/>
              <a:gd fmla="val 54315" name="adj2"/>
            </a:avLst>
          </a:prstGeom>
          <a:solidFill>
            <a:srgbClr val="F4B08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" name="Google Shape;160;p20"/>
          <p:cNvGrpSpPr/>
          <p:nvPr/>
        </p:nvGrpSpPr>
        <p:grpSpPr>
          <a:xfrm>
            <a:off x="1764177" y="2080282"/>
            <a:ext cx="6864350" cy="1828800"/>
            <a:chOff x="-52" y="1392"/>
            <a:chExt cx="4324" cy="1152"/>
          </a:xfrm>
        </p:grpSpPr>
        <p:sp>
          <p:nvSpPr>
            <p:cNvPr id="161" name="Google Shape;161;p20"/>
            <p:cNvSpPr/>
            <p:nvPr/>
          </p:nvSpPr>
          <p:spPr>
            <a:xfrm>
              <a:off x="3648" y="1392"/>
              <a:ext cx="624" cy="1152"/>
            </a:xfrm>
            <a:prstGeom prst="curvedLeftArrow">
              <a:avLst>
                <a:gd fmla="val 8658" name="adj1"/>
                <a:gd fmla="val 45513" name="adj2"/>
                <a:gd fmla="val 28847" name="adj3"/>
              </a:avLst>
            </a:prstGeom>
            <a:solidFill>
              <a:srgbClr val="F4B08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0"/>
            <p:cNvSpPr txBox="1"/>
            <p:nvPr/>
          </p:nvSpPr>
          <p:spPr>
            <a:xfrm>
              <a:off x="-52" y="1719"/>
              <a:ext cx="116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20"/>
          <p:cNvSpPr/>
          <p:nvPr/>
        </p:nvSpPr>
        <p:spPr>
          <a:xfrm>
            <a:off x="7718424" y="2080282"/>
            <a:ext cx="711200" cy="2798477"/>
          </a:xfrm>
          <a:prstGeom prst="curvedLeftArrow">
            <a:avLst>
              <a:gd fmla="val 16009" name="adj1"/>
              <a:gd fmla="val 74363" name="adj2"/>
              <a:gd fmla="val 28847" name="adj3"/>
            </a:avLst>
          </a:prstGeom>
          <a:solidFill>
            <a:srgbClr val="F4B08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697568" y="3647397"/>
            <a:ext cx="436814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we wanted to maximize the effect on ERK2, what combination of proteins should we target? Are there new targets we could pick?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5200649" y="3945550"/>
            <a:ext cx="2895600" cy="327025"/>
          </a:xfrm>
          <a:prstGeom prst="rightArrow">
            <a:avLst>
              <a:gd fmla="val 28333" name="adj1"/>
              <a:gd fmla="val 54315" name="adj2"/>
            </a:avLst>
          </a:prstGeom>
          <a:solidFill>
            <a:srgbClr val="8DA9DB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1690685" y="1846858"/>
            <a:ext cx="321160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the activity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Spry via a drug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1169261" y="2791434"/>
            <a:ext cx="41082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happens to the concentration of MNK1/2 or PPAR etc?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8866269" y="6123234"/>
            <a:ext cx="324206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kinase pathways. D. Morrison  Published 2012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Biology, Medicine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69802" y="365126"/>
            <a:ext cx="12187346" cy="864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AEF"/>
              </a:buClr>
              <a:buSzPct val="100000"/>
              <a:buFont typeface="Calibri"/>
              <a:buNone/>
            </a:pPr>
            <a:r>
              <a:rPr b="1" lang="en-US" sz="5400">
                <a:solidFill>
                  <a:srgbClr val="213AEF"/>
                </a:solidFill>
              </a:rPr>
              <a:t>Dynamics is Critical to Understand Cell Biology</a:t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1539720" y="2451623"/>
            <a:ext cx="8585292" cy="6771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2641603" y="1843744"/>
            <a:ext cx="571951" cy="5539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3899651" y="1843744"/>
            <a:ext cx="582660" cy="5539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5208497" y="1843744"/>
            <a:ext cx="582660" cy="5539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6517343" y="1843744"/>
            <a:ext cx="582660" cy="5539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7826189" y="1843744"/>
            <a:ext cx="582660" cy="5539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9135035" y="1870685"/>
            <a:ext cx="582660" cy="55399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81" name="Google Shape;181;p21"/>
          <p:cNvCxnSpPr/>
          <p:nvPr/>
        </p:nvCxnSpPr>
        <p:spPr>
          <a:xfrm rot="10800000">
            <a:off x="5511780" y="2994236"/>
            <a:ext cx="0" cy="869528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2" name="Google Shape;182;p21"/>
          <p:cNvSpPr txBox="1"/>
          <p:nvPr/>
        </p:nvSpPr>
        <p:spPr>
          <a:xfrm>
            <a:off x="4299043" y="3932517"/>
            <a:ext cx="28009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Perturbation to this Enzyme</a:t>
            </a:r>
            <a:endParaRPr/>
          </a:p>
        </p:txBody>
      </p:sp>
      <p:pic>
        <p:nvPicPr>
          <p:cNvPr id="183" name="Google Shape;183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3845" y="4048025"/>
            <a:ext cx="3887086" cy="2515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